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Lst>
  <p:notesMasterIdLst>
    <p:notesMasterId r:id="rId9"/>
  </p:notesMasterIdLst>
  <p:sldIdLst>
    <p:sldId id="1322" r:id="rId4"/>
    <p:sldId id="1323" r:id="rId5"/>
    <p:sldId id="1419" r:id="rId6"/>
    <p:sldId id="1373" r:id="rId7"/>
    <p:sldId id="286" r:id="rId8"/>
  </p:sldIdLst>
  <p:sldSz cx="12192000" cy="6858000"/>
  <p:notesSz cx="6858000" cy="9144000"/>
  <p:custDataLst>
    <p:tags r:id="rId1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323"/>
            <p14:sldId id="1419"/>
            <p14:sldId id="1373"/>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4.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3.xml"/><Relationship Id="rId123" Type="http://schemas.openxmlformats.org/officeDocument/2006/relationships/theme" Target="theme/theme1.xml"/><Relationship Id="rId5" Type="http://schemas.openxmlformats.org/officeDocument/2006/relationships/slide" Target="slides/slide2.xml"/><Relationship Id="rId119" Type="http://customschemas.google.com/relationships/presentationmetadata" Target="metadata"/><Relationship Id="rId10" Type="http://schemas.openxmlformats.org/officeDocument/2006/relationships/tags" Target="tags/tag1.xml"/><Relationship Id="rId12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4" name="TextBox 3">
            <a:extLst>
              <a:ext uri="{FF2B5EF4-FFF2-40B4-BE49-F238E27FC236}">
                <a16:creationId xmlns:a16="http://schemas.microsoft.com/office/drawing/2014/main" id="{A97668C0-CE9D-764B-AEC7-99714A50F560}"/>
              </a:ext>
            </a:extLst>
          </p:cNvPr>
          <p:cNvSpPr txBox="1"/>
          <p:nvPr/>
        </p:nvSpPr>
        <p:spPr>
          <a:xfrm>
            <a:off x="904568" y="2084439"/>
            <a:ext cx="7629832" cy="1723549"/>
          </a:xfrm>
          <a:prstGeom prst="rect">
            <a:avLst/>
          </a:prstGeom>
          <a:noFill/>
        </p:spPr>
        <p:txBody>
          <a:bodyPr wrap="square" rtlCol="0">
            <a:spAutoFit/>
          </a:bodyPr>
          <a:lstStyle/>
          <a:p>
            <a:pPr algn="l"/>
            <a:r>
              <a:rPr lang="en-US" sz="3200" b="1" i="0" dirty="0">
                <a:solidFill>
                  <a:srgbClr val="FF0000"/>
                </a:solidFill>
                <a:effectLst/>
                <a:highlight>
                  <a:srgbClr val="FFFFFF"/>
                </a:highlight>
                <a:latin typeface="Arial" panose="020B0604020202020204" pitchFamily="34" charset="0"/>
                <a:cs typeface="Arial" panose="020B0604020202020204" pitchFamily="34" charset="0"/>
              </a:rPr>
              <a:t>Faster Way To Read Excel Files </a:t>
            </a:r>
          </a:p>
          <a:p>
            <a:pPr algn="l"/>
            <a:r>
              <a:rPr lang="en-US" sz="3200" b="1" dirty="0">
                <a:solidFill>
                  <a:srgbClr val="FF0000"/>
                </a:solidFill>
                <a:highlight>
                  <a:srgbClr val="FFFFFF"/>
                </a:highlight>
                <a:latin typeface="Arial" panose="020B0604020202020204" pitchFamily="34" charset="0"/>
                <a:cs typeface="Arial" panose="020B0604020202020204" pitchFamily="34" charset="0"/>
              </a:rPr>
              <a:t>                                        </a:t>
            </a:r>
            <a:r>
              <a:rPr lang="en-US" sz="3200" b="1" i="0" dirty="0">
                <a:solidFill>
                  <a:srgbClr val="FF0000"/>
                </a:solidFill>
                <a:effectLst/>
                <a:highlight>
                  <a:srgbClr val="FFFFFF"/>
                </a:highlight>
                <a:latin typeface="Arial" panose="020B0604020202020204" pitchFamily="34" charset="0"/>
                <a:cs typeface="Arial" panose="020B0604020202020204" pitchFamily="34" charset="0"/>
              </a:rPr>
              <a:t>with Python</a:t>
            </a:r>
          </a:p>
          <a:p>
            <a:r>
              <a:rPr lang="en-US" sz="2800" b="1" i="0" dirty="0">
                <a:solidFill>
                  <a:schemeClr val="accent1"/>
                </a:solidFill>
                <a:effectLst/>
                <a:highlight>
                  <a:srgbClr val="FFFFFF"/>
                </a:highlight>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2</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371973" y="3429000"/>
            <a:ext cx="9296027" cy="1938992"/>
          </a:xfrm>
        </p:spPr>
        <p:txBody>
          <a:bodyPr/>
          <a:lstStyle/>
          <a:p>
            <a:pPr algn="l"/>
            <a:r>
              <a:rPr lang="en-US" sz="1400" b="0" i="0" dirty="0">
                <a:effectLst/>
                <a:highlight>
                  <a:srgbClr val="FFFFFF"/>
                </a:highlight>
                <a:latin typeface="Arial" panose="020B0604020202020204" pitchFamily="34" charset="0"/>
                <a:cs typeface="Arial" panose="020B0604020202020204" pitchFamily="34" charset="0"/>
              </a:rPr>
              <a:t>Python users often use Excel files to store and retrieve data, as it is a preferred format for data sharing among business professionals. However, working with Excel files in Python can be slow and inefficient. To overcome this issue, we have compiled a list of five alternative methods for loading data in Python, which can significantly improve data processing speed. By implementing these techniques, we can expect lightning-fast data processing, with an acceleration of up to 3 orders in magnitude.</a:t>
            </a:r>
            <a:br>
              <a:rPr lang="en-US" sz="1400" b="0" i="0" dirty="0">
                <a:effectLst/>
                <a:highlight>
                  <a:srgbClr val="FFFFFF"/>
                </a:highlight>
                <a:latin typeface="Arial" panose="020B0604020202020204" pitchFamily="34" charset="0"/>
                <a:cs typeface="Arial" panose="020B0604020202020204" pitchFamily="34" charset="0"/>
              </a:rPr>
            </a:br>
            <a:br>
              <a:rPr lang="en-US" sz="1400" b="0" i="0" dirty="0">
                <a:effectLst/>
                <a:highlight>
                  <a:srgbClr val="FFFFFF"/>
                </a:highlight>
                <a:latin typeface="Arial" panose="020B0604020202020204" pitchFamily="34" charset="0"/>
                <a:cs typeface="Arial" panose="020B0604020202020204" pitchFamily="34" charset="0"/>
              </a:rPr>
            </a:br>
            <a:r>
              <a:rPr lang="en-US" sz="1400" b="0" i="0" dirty="0">
                <a:effectLst/>
                <a:highlight>
                  <a:srgbClr val="FFFFFF"/>
                </a:highlight>
                <a:latin typeface="Arial" panose="020B0604020202020204" pitchFamily="34" charset="0"/>
                <a:cs typeface="Arial" panose="020B0604020202020204" pitchFamily="34" charset="0"/>
              </a:rPr>
              <a:t>Consider a scenario where we aim to import 10 Excel files containing 30000 rows and 31 columns each, resulting in a total size of approximately 80MB. This serves as a typical example of where we need to load transactional data from an ERP system (SAP) into Python for further analysis.</a:t>
            </a:r>
          </a:p>
        </p:txBody>
      </p:sp>
      <p:sp>
        <p:nvSpPr>
          <p:cNvPr id="6" name="TextBox 5">
            <a:extLst>
              <a:ext uri="{FF2B5EF4-FFF2-40B4-BE49-F238E27FC236}">
                <a16:creationId xmlns:a16="http://schemas.microsoft.com/office/drawing/2014/main" id="{0EFCA299-58D0-9015-4A2F-CE53F973C2B0}"/>
              </a:ext>
            </a:extLst>
          </p:cNvPr>
          <p:cNvSpPr txBox="1"/>
          <p:nvPr/>
        </p:nvSpPr>
        <p:spPr>
          <a:xfrm>
            <a:off x="462116" y="2035277"/>
            <a:ext cx="6164826" cy="584775"/>
          </a:xfrm>
          <a:prstGeom prst="rect">
            <a:avLst/>
          </a:prstGeom>
          <a:noFill/>
        </p:spPr>
        <p:txBody>
          <a:bodyPr wrap="square" rtlCol="0">
            <a:spAutoFit/>
          </a:bodyPr>
          <a:lstStyle/>
          <a:p>
            <a:r>
              <a:rPr lang="en-US" sz="3200" b="1" dirty="0">
                <a:solidFill>
                  <a:schemeClr val="bg1"/>
                </a:solidFill>
              </a:rPr>
              <a:t>Introduction</a:t>
            </a:r>
          </a:p>
        </p:txBody>
      </p:sp>
    </p:spTree>
    <p:extLst>
      <p:ext uri="{BB962C8B-B14F-4D97-AF65-F5344CB8AC3E}">
        <p14:creationId xmlns:p14="http://schemas.microsoft.com/office/powerpoint/2010/main" val="148664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extBox 2">
            <a:extLst>
              <a:ext uri="{FF2B5EF4-FFF2-40B4-BE49-F238E27FC236}">
                <a16:creationId xmlns:a16="http://schemas.microsoft.com/office/drawing/2014/main" id="{4C83B6E6-6A23-FE9E-94EB-0F82C2F2234F}"/>
              </a:ext>
            </a:extLst>
          </p:cNvPr>
          <p:cNvSpPr txBox="1"/>
          <p:nvPr/>
        </p:nvSpPr>
        <p:spPr>
          <a:xfrm>
            <a:off x="442452" y="619432"/>
            <a:ext cx="5810863" cy="707886"/>
          </a:xfrm>
          <a:prstGeom prst="rect">
            <a:avLst/>
          </a:prstGeom>
          <a:noFill/>
        </p:spPr>
        <p:txBody>
          <a:bodyPr wrap="square" rtlCol="0">
            <a:spAutoFit/>
          </a:bodyPr>
          <a:lstStyle/>
          <a:p>
            <a:r>
              <a:rPr lang="en-US" sz="2000" b="1" dirty="0"/>
              <a:t>1. </a:t>
            </a:r>
            <a:r>
              <a:rPr lang="en-US" sz="2000" b="1" i="0" dirty="0">
                <a:effectLst/>
                <a:highlight>
                  <a:srgbClr val="FFFFFF"/>
                </a:highlight>
                <a:latin typeface="Arial" panose="020B0604020202020204" pitchFamily="34" charset="0"/>
                <a:cs typeface="Arial" panose="020B0604020202020204" pitchFamily="34" charset="0"/>
              </a:rPr>
              <a:t>Load Data</a:t>
            </a:r>
          </a:p>
          <a:p>
            <a:endParaRPr lang="en-US" sz="2000" b="1" dirty="0"/>
          </a:p>
        </p:txBody>
      </p:sp>
      <p:sp>
        <p:nvSpPr>
          <p:cNvPr id="5" name="TextBox 4">
            <a:extLst>
              <a:ext uri="{FF2B5EF4-FFF2-40B4-BE49-F238E27FC236}">
                <a16:creationId xmlns:a16="http://schemas.microsoft.com/office/drawing/2014/main" id="{E1BE2189-B8D3-E8FC-6A20-693AD23F89DA}"/>
              </a:ext>
            </a:extLst>
          </p:cNvPr>
          <p:cNvSpPr txBox="1"/>
          <p:nvPr/>
        </p:nvSpPr>
        <p:spPr>
          <a:xfrm>
            <a:off x="452285" y="1219200"/>
            <a:ext cx="5112775" cy="1200329"/>
          </a:xfrm>
          <a:prstGeom prst="rect">
            <a:avLst/>
          </a:prstGeom>
          <a:noFill/>
        </p:spPr>
        <p:txBody>
          <a:bodyPr wrap="square" rtlCol="0">
            <a:spAutoFit/>
          </a:bodyPr>
          <a:lstStyle/>
          <a:p>
            <a:pPr algn="l"/>
            <a:r>
              <a:rPr lang="en-US" sz="1200" i="0" dirty="0">
                <a:effectLst/>
                <a:highlight>
                  <a:srgbClr val="FFFFFF"/>
                </a:highlight>
                <a:latin typeface="Arial" panose="020B0604020202020204" pitchFamily="34" charset="0"/>
                <a:cs typeface="Arial" panose="020B0604020202020204" pitchFamily="34" charset="0"/>
              </a:rPr>
              <a:t>This will establish a Pandas Dataframe and subsequently merge each</a:t>
            </a:r>
            <a:endParaRPr lang="en-US" sz="1200" dirty="0">
              <a:highlight>
                <a:srgbClr val="FFFFFF"/>
              </a:highlight>
              <a:latin typeface="Arial" panose="020B0604020202020204" pitchFamily="34" charset="0"/>
              <a:cs typeface="Arial" panose="020B0604020202020204" pitchFamily="34" charset="0"/>
            </a:endParaRPr>
          </a:p>
          <a:p>
            <a:pPr algn="l"/>
            <a:r>
              <a:rPr lang="en-US" sz="1200" i="0" dirty="0">
                <a:effectLst/>
                <a:highlight>
                  <a:srgbClr val="FFFFFF"/>
                </a:highlight>
                <a:latin typeface="Arial" panose="020B0604020202020204" pitchFamily="34" charset="0"/>
                <a:cs typeface="Arial" panose="020B0604020202020204" pitchFamily="34" charset="0"/>
              </a:rPr>
              <a:t>Excel file into it.</a:t>
            </a:r>
          </a:p>
          <a:p>
            <a:pPr algn="l"/>
            <a:endParaRPr lang="en-US" sz="1200" i="0" dirty="0">
              <a:effectLst/>
              <a:highlight>
                <a:srgbClr val="FFFFFF"/>
              </a:highlight>
              <a:latin typeface="Arial" panose="020B0604020202020204" pitchFamily="34" charset="0"/>
              <a:cs typeface="Arial" panose="020B0604020202020204" pitchFamily="34" charset="0"/>
            </a:endParaRPr>
          </a:p>
          <a:p>
            <a:pPr algn="l"/>
            <a:r>
              <a:rPr lang="en-US" sz="1200" dirty="0">
                <a:highlight>
                  <a:srgbClr val="FFFFFF"/>
                </a:highlight>
                <a:latin typeface="Arial" panose="020B0604020202020204" pitchFamily="34" charset="0"/>
                <a:cs typeface="Arial" panose="020B0604020202020204" pitchFamily="34" charset="0"/>
              </a:rPr>
              <a:t> &gt;&gt; </a:t>
            </a:r>
            <a:r>
              <a:rPr lang="en-US" sz="1200" dirty="0" err="1">
                <a:highlight>
                  <a:srgbClr val="FFFFFF"/>
                </a:highlight>
                <a:latin typeface="Arial" panose="020B0604020202020204" pitchFamily="34" charset="0"/>
                <a:cs typeface="Arial" panose="020B0604020202020204" pitchFamily="34" charset="0"/>
              </a:rPr>
              <a:t>pd.DataFrame</a:t>
            </a:r>
            <a:r>
              <a:rPr lang="en-US" sz="1200" dirty="0">
                <a:highlight>
                  <a:srgbClr val="FFFFFF"/>
                </a:highlight>
                <a:latin typeface="Arial" panose="020B0604020202020204" pitchFamily="34" charset="0"/>
                <a:cs typeface="Arial" panose="020B0604020202020204" pitchFamily="34" charset="0"/>
              </a:rPr>
              <a:t>(values).</a:t>
            </a:r>
            <a:r>
              <a:rPr lang="en-US" sz="1200" dirty="0" err="1">
                <a:highlight>
                  <a:srgbClr val="FFFFFF"/>
                </a:highlight>
                <a:latin typeface="Arial" panose="020B0604020202020204" pitchFamily="34" charset="0"/>
                <a:cs typeface="Arial" panose="020B0604020202020204" pitchFamily="34" charset="0"/>
              </a:rPr>
              <a:t>to_csv</a:t>
            </a:r>
            <a:r>
              <a:rPr lang="en-US" sz="1200" dirty="0">
                <a:highlight>
                  <a:srgbClr val="FFFFFF"/>
                </a:highlight>
                <a:latin typeface="Arial" panose="020B0604020202020204" pitchFamily="34" charset="0"/>
                <a:cs typeface="Arial" panose="020B0604020202020204" pitchFamily="34" charset="0"/>
              </a:rPr>
              <a:t>(</a:t>
            </a:r>
            <a:r>
              <a:rPr lang="en-US" sz="1200" dirty="0" err="1">
                <a:highlight>
                  <a:srgbClr val="FFFFFF"/>
                </a:highlight>
                <a:latin typeface="Arial" panose="020B0604020202020204" pitchFamily="34" charset="0"/>
                <a:cs typeface="Arial" panose="020B0604020202020204" pitchFamily="34" charset="0"/>
              </a:rPr>
              <a:t>f"Dummy</a:t>
            </a:r>
            <a:r>
              <a:rPr lang="en-US" sz="1200" dirty="0">
                <a:highlight>
                  <a:srgbClr val="FFFFFF"/>
                </a:highlight>
                <a:latin typeface="Arial" panose="020B0604020202020204" pitchFamily="34" charset="0"/>
                <a:cs typeface="Arial" panose="020B0604020202020204" pitchFamily="34" charset="0"/>
              </a:rPr>
              <a:t> {</a:t>
            </a:r>
            <a:r>
              <a:rPr lang="en-US" sz="1200" dirty="0" err="1">
                <a:highlight>
                  <a:srgbClr val="FFFFFF"/>
                </a:highlight>
                <a:latin typeface="Arial" panose="020B0604020202020204" pitchFamily="34" charset="0"/>
                <a:cs typeface="Arial" panose="020B0604020202020204" pitchFamily="34" charset="0"/>
              </a:rPr>
              <a:t>file_number</a:t>
            </a:r>
            <a:r>
              <a:rPr lang="en-US" sz="1200" dirty="0">
                <a:highlight>
                  <a:srgbClr val="FFFFFF"/>
                </a:highlight>
                <a:latin typeface="Arial" panose="020B0604020202020204" pitchFamily="34" charset="0"/>
                <a:cs typeface="Arial" panose="020B0604020202020204" pitchFamily="34" charset="0"/>
              </a:rPr>
              <a:t>}.csv")   </a:t>
            </a:r>
          </a:p>
          <a:p>
            <a:pPr algn="l"/>
            <a:r>
              <a:rPr lang="en-US" sz="1200" dirty="0">
                <a:highlight>
                  <a:srgbClr val="FFFFFF"/>
                </a:highlight>
                <a:latin typeface="Arial" panose="020B0604020202020204" pitchFamily="34" charset="0"/>
                <a:cs typeface="Arial" panose="020B0604020202020204" pitchFamily="34" charset="0"/>
              </a:rPr>
              <a:t> &gt;&gt; </a:t>
            </a:r>
            <a:r>
              <a:rPr lang="en-US" sz="1200" dirty="0" err="1">
                <a:highlight>
                  <a:srgbClr val="FFFFFF"/>
                </a:highlight>
                <a:latin typeface="Arial" panose="020B0604020202020204" pitchFamily="34" charset="0"/>
                <a:cs typeface="Arial" panose="020B0604020202020204" pitchFamily="34" charset="0"/>
              </a:rPr>
              <a:t>pd.DataFrame</a:t>
            </a:r>
            <a:r>
              <a:rPr lang="en-US" sz="1200" dirty="0">
                <a:highlight>
                  <a:srgbClr val="FFFFFF"/>
                </a:highlight>
                <a:latin typeface="Arial" panose="020B0604020202020204" pitchFamily="34" charset="0"/>
                <a:cs typeface="Arial" panose="020B0604020202020204" pitchFamily="34" charset="0"/>
              </a:rPr>
              <a:t>(values).</a:t>
            </a:r>
            <a:r>
              <a:rPr lang="en-US" sz="1200" dirty="0" err="1">
                <a:highlight>
                  <a:srgbClr val="FFFFFF"/>
                </a:highlight>
                <a:latin typeface="Arial" panose="020B0604020202020204" pitchFamily="34" charset="0"/>
                <a:cs typeface="Arial" panose="020B0604020202020204" pitchFamily="34" charset="0"/>
              </a:rPr>
              <a:t>to_excel</a:t>
            </a:r>
            <a:r>
              <a:rPr lang="en-US" sz="1200" dirty="0">
                <a:highlight>
                  <a:srgbClr val="FFFFFF"/>
                </a:highlight>
                <a:latin typeface="Arial" panose="020B0604020202020204" pitchFamily="34" charset="0"/>
                <a:cs typeface="Arial" panose="020B0604020202020204" pitchFamily="34" charset="0"/>
              </a:rPr>
              <a:t>(</a:t>
            </a:r>
            <a:r>
              <a:rPr lang="en-US" sz="1200" dirty="0" err="1">
                <a:highlight>
                  <a:srgbClr val="FFFFFF"/>
                </a:highlight>
                <a:latin typeface="Arial" panose="020B0604020202020204" pitchFamily="34" charset="0"/>
                <a:cs typeface="Arial" panose="020B0604020202020204" pitchFamily="34" charset="0"/>
              </a:rPr>
              <a:t>f"Dummy</a:t>
            </a:r>
            <a:r>
              <a:rPr lang="en-US" sz="1200" dirty="0">
                <a:highlight>
                  <a:srgbClr val="FFFFFF"/>
                </a:highlight>
                <a:latin typeface="Arial" panose="020B0604020202020204" pitchFamily="34" charset="0"/>
                <a:cs typeface="Arial" panose="020B0604020202020204" pitchFamily="34" charset="0"/>
              </a:rPr>
              <a:t> {</a:t>
            </a:r>
            <a:r>
              <a:rPr lang="en-US" sz="1200" dirty="0" err="1">
                <a:highlight>
                  <a:srgbClr val="FFFFFF"/>
                </a:highlight>
                <a:latin typeface="Arial" panose="020B0604020202020204" pitchFamily="34" charset="0"/>
                <a:cs typeface="Arial" panose="020B0604020202020204" pitchFamily="34" charset="0"/>
              </a:rPr>
              <a:t>file_number</a:t>
            </a:r>
            <a:r>
              <a:rPr lang="en-US" sz="1200" dirty="0">
                <a:highlight>
                  <a:srgbClr val="FFFFFF"/>
                </a:highlight>
                <a:latin typeface="Arial" panose="020B0604020202020204" pitchFamily="34" charset="0"/>
                <a:cs typeface="Arial" panose="020B0604020202020204" pitchFamily="34" charset="0"/>
              </a:rPr>
              <a:t>}.xlsx")    </a:t>
            </a:r>
          </a:p>
          <a:p>
            <a:pPr algn="l"/>
            <a:r>
              <a:rPr lang="en-US" sz="1200" dirty="0">
                <a:highlight>
                  <a:srgbClr val="FFFFFF"/>
                </a:highlight>
                <a:latin typeface="Arial" panose="020B0604020202020204" pitchFamily="34" charset="0"/>
                <a:cs typeface="Arial" panose="020B0604020202020204" pitchFamily="34" charset="0"/>
              </a:rPr>
              <a:t>&gt;&gt; </a:t>
            </a:r>
            <a:r>
              <a:rPr lang="en-US" sz="1200" dirty="0" err="1">
                <a:highlight>
                  <a:srgbClr val="FFFFFF"/>
                </a:highlight>
                <a:latin typeface="Arial" panose="020B0604020202020204" pitchFamily="34" charset="0"/>
                <a:cs typeface="Arial" panose="020B0604020202020204" pitchFamily="34" charset="0"/>
              </a:rPr>
              <a:t>pd.DataFrame</a:t>
            </a:r>
            <a:r>
              <a:rPr lang="en-US" sz="1200" dirty="0">
                <a:highlight>
                  <a:srgbClr val="FFFFFF"/>
                </a:highlight>
                <a:latin typeface="Arial" panose="020B0604020202020204" pitchFamily="34" charset="0"/>
                <a:cs typeface="Arial" panose="020B0604020202020204" pitchFamily="34" charset="0"/>
              </a:rPr>
              <a:t>(values).</a:t>
            </a:r>
            <a:r>
              <a:rPr lang="en-US" sz="1200" dirty="0" err="1">
                <a:highlight>
                  <a:srgbClr val="FFFFFF"/>
                </a:highlight>
                <a:latin typeface="Arial" panose="020B0604020202020204" pitchFamily="34" charset="0"/>
                <a:cs typeface="Arial" panose="020B0604020202020204" pitchFamily="34" charset="0"/>
              </a:rPr>
              <a:t>to_pickle</a:t>
            </a:r>
            <a:r>
              <a:rPr lang="en-US" sz="1200" dirty="0">
                <a:highlight>
                  <a:srgbClr val="FFFFFF"/>
                </a:highlight>
                <a:latin typeface="Arial" panose="020B0604020202020204" pitchFamily="34" charset="0"/>
                <a:cs typeface="Arial" panose="020B0604020202020204" pitchFamily="34" charset="0"/>
              </a:rPr>
              <a:t>(</a:t>
            </a:r>
            <a:r>
              <a:rPr lang="en-US" sz="1200" dirty="0" err="1">
                <a:highlight>
                  <a:srgbClr val="FFFFFF"/>
                </a:highlight>
                <a:latin typeface="Arial" panose="020B0604020202020204" pitchFamily="34" charset="0"/>
                <a:cs typeface="Arial" panose="020B0604020202020204" pitchFamily="34" charset="0"/>
              </a:rPr>
              <a:t>f"Dummy</a:t>
            </a:r>
            <a:r>
              <a:rPr lang="en-US" sz="1200" dirty="0">
                <a:highlight>
                  <a:srgbClr val="FFFFFF"/>
                </a:highlight>
                <a:latin typeface="Arial" panose="020B0604020202020204" pitchFamily="34" charset="0"/>
                <a:cs typeface="Arial" panose="020B0604020202020204" pitchFamily="34" charset="0"/>
              </a:rPr>
              <a:t> {</a:t>
            </a:r>
            <a:r>
              <a:rPr lang="en-US" sz="1200" dirty="0" err="1">
                <a:highlight>
                  <a:srgbClr val="FFFFFF"/>
                </a:highlight>
                <a:latin typeface="Arial" panose="020B0604020202020204" pitchFamily="34" charset="0"/>
                <a:cs typeface="Arial" panose="020B0604020202020204" pitchFamily="34" charset="0"/>
              </a:rPr>
              <a:t>file_number</a:t>
            </a:r>
            <a:r>
              <a:rPr lang="en-US" sz="1200" dirty="0">
                <a:highlight>
                  <a:srgbClr val="FFFFFF"/>
                </a:highlight>
                <a:latin typeface="Arial" panose="020B0604020202020204" pitchFamily="34" charset="0"/>
                <a:cs typeface="Arial" panose="020B0604020202020204" pitchFamily="34" charset="0"/>
              </a:rPr>
              <a:t>}.pickle")</a:t>
            </a:r>
          </a:p>
        </p:txBody>
      </p:sp>
      <p:sp>
        <p:nvSpPr>
          <p:cNvPr id="6" name="TextBox 5">
            <a:extLst>
              <a:ext uri="{FF2B5EF4-FFF2-40B4-BE49-F238E27FC236}">
                <a16:creationId xmlns:a16="http://schemas.microsoft.com/office/drawing/2014/main" id="{846534D7-E2BA-289D-4B90-62E3295A645F}"/>
              </a:ext>
            </a:extLst>
          </p:cNvPr>
          <p:cNvSpPr txBox="1"/>
          <p:nvPr/>
        </p:nvSpPr>
        <p:spPr>
          <a:xfrm>
            <a:off x="6412027" y="619432"/>
            <a:ext cx="4109884" cy="92333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a:t>
            </a:r>
            <a:r>
              <a:rPr lang="en-US" sz="2000" b="1" i="0" dirty="0">
                <a:effectLst/>
                <a:highlight>
                  <a:srgbClr val="FFFFFF"/>
                </a:highlight>
                <a:latin typeface="Arial" panose="020B0604020202020204" pitchFamily="34" charset="0"/>
                <a:cs typeface="Arial" panose="020B0604020202020204" pitchFamily="34" charset="0"/>
              </a:rPr>
              <a:t>Read  .CSV file</a:t>
            </a:r>
          </a:p>
          <a:p>
            <a:endParaRPr lang="en-US" sz="2000" b="1" i="0" dirty="0">
              <a:effectLst/>
              <a:highlight>
                <a:srgbClr val="FFFFFF"/>
              </a:highlight>
              <a:latin typeface="Arial" panose="020B0604020202020204" pitchFamily="34" charset="0"/>
              <a:cs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5BD53395-5462-400C-7E0D-E6CAA7EA6407}"/>
              </a:ext>
            </a:extLst>
          </p:cNvPr>
          <p:cNvSpPr txBox="1"/>
          <p:nvPr/>
        </p:nvSpPr>
        <p:spPr>
          <a:xfrm>
            <a:off x="6764594" y="1219200"/>
            <a:ext cx="4896463" cy="276999"/>
          </a:xfrm>
          <a:prstGeom prst="rect">
            <a:avLst/>
          </a:prstGeom>
          <a:noFill/>
        </p:spPr>
        <p:txBody>
          <a:bodyPr wrap="square" rtlCol="0">
            <a:spAutoFit/>
          </a:bodyPr>
          <a:lstStyle/>
          <a:p>
            <a:r>
              <a:rPr lang="en-US" sz="1200" b="1" dirty="0">
                <a:solidFill>
                  <a:srgbClr val="4D5156"/>
                </a:solidFill>
                <a:highlight>
                  <a:srgbClr val="FFFFFF"/>
                </a:highlight>
                <a:latin typeface="Arial" panose="020B0604020202020204" pitchFamily="34" charset="0"/>
                <a:cs typeface="Arial" panose="020B0604020202020204" pitchFamily="34" charset="0"/>
              </a:rPr>
              <a:t>&gt;&gt; </a:t>
            </a:r>
            <a:r>
              <a:rPr lang="en-US" sz="1200" b="1" dirty="0" err="1">
                <a:solidFill>
                  <a:srgbClr val="4D5156"/>
                </a:solidFill>
                <a:highlight>
                  <a:srgbClr val="FFFFFF"/>
                </a:highlight>
                <a:latin typeface="Arial" panose="020B0604020202020204" pitchFamily="34" charset="0"/>
                <a:cs typeface="Arial" panose="020B0604020202020204" pitchFamily="34" charset="0"/>
              </a:rPr>
              <a:t>df</a:t>
            </a:r>
            <a:r>
              <a:rPr lang="en-US" sz="1200" b="1" dirty="0">
                <a:solidFill>
                  <a:srgbClr val="4D5156"/>
                </a:solidFill>
                <a:highlight>
                  <a:srgbClr val="FFFFFF"/>
                </a:highlight>
                <a:latin typeface="Arial" panose="020B0604020202020204" pitchFamily="34" charset="0"/>
                <a:cs typeface="Arial" panose="020B0604020202020204" pitchFamily="34" charset="0"/>
              </a:rPr>
              <a:t> = </a:t>
            </a:r>
            <a:r>
              <a:rPr lang="en-US" sz="1200" b="1" dirty="0" err="1">
                <a:solidFill>
                  <a:srgbClr val="4D5156"/>
                </a:solidFill>
                <a:highlight>
                  <a:srgbClr val="FFFFFF"/>
                </a:highlight>
                <a:latin typeface="Arial" panose="020B0604020202020204" pitchFamily="34" charset="0"/>
                <a:cs typeface="Arial" panose="020B0604020202020204" pitchFamily="34" charset="0"/>
              </a:rPr>
              <a:t>pd.read_csv</a:t>
            </a:r>
            <a:r>
              <a:rPr lang="en-US" sz="1200" b="1" dirty="0">
                <a:solidFill>
                  <a:srgbClr val="4D5156"/>
                </a:solidFill>
                <a:highlight>
                  <a:srgbClr val="FFFFFF"/>
                </a:highlight>
                <a:latin typeface="Arial" panose="020B0604020202020204" pitchFamily="34" charset="0"/>
                <a:cs typeface="Arial" panose="020B0604020202020204" pitchFamily="34" charset="0"/>
              </a:rPr>
              <a:t>(“Dummy 0.csv”)</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C20B0E1-CCA7-612E-A8C1-A8DDB1E5D103}"/>
              </a:ext>
            </a:extLst>
          </p:cNvPr>
          <p:cNvSpPr txBox="1"/>
          <p:nvPr/>
        </p:nvSpPr>
        <p:spPr>
          <a:xfrm>
            <a:off x="530943" y="2831690"/>
            <a:ext cx="5112774" cy="3139321"/>
          </a:xfrm>
          <a:prstGeom prst="rect">
            <a:avLst/>
          </a:prstGeom>
          <a:noFill/>
        </p:spPr>
        <p:txBody>
          <a:bodyPr wrap="square" rtlCol="0">
            <a:spAutoFit/>
          </a:bodyPr>
          <a:lstStyle/>
          <a:p>
            <a:pPr algn="l"/>
            <a:r>
              <a:rPr lang="en-US" sz="2000" b="1" i="0" dirty="0">
                <a:effectLst/>
                <a:highlight>
                  <a:srgbClr val="FFFFFF"/>
                </a:highlight>
                <a:latin typeface="Arial" panose="020B0604020202020204" pitchFamily="34" charset="0"/>
                <a:cs typeface="Arial" panose="020B0604020202020204" pitchFamily="34" charset="0"/>
              </a:rPr>
              <a:t>3. create a Pandas </a:t>
            </a:r>
            <a:r>
              <a:rPr lang="en-US" sz="2000" b="1" i="0" dirty="0" err="1">
                <a:effectLst/>
                <a:highlight>
                  <a:srgbClr val="FFFFFF"/>
                </a:highlight>
                <a:latin typeface="Arial" panose="020B0604020202020204" pitchFamily="34" charset="0"/>
                <a:cs typeface="Arial" panose="020B0604020202020204" pitchFamily="34" charset="0"/>
              </a:rPr>
              <a:t>DataFrame</a:t>
            </a:r>
            <a:endParaRPr lang="en-US" sz="2000" b="1" i="0" dirty="0">
              <a:effectLst/>
              <a:highlight>
                <a:srgbClr val="FFFFFF"/>
              </a:highlight>
              <a:latin typeface="Arial" panose="020B0604020202020204" pitchFamily="34" charset="0"/>
              <a:cs typeface="Arial" panose="020B0604020202020204" pitchFamily="34" charset="0"/>
            </a:endParaRPr>
          </a:p>
          <a:p>
            <a:endParaRPr lang="en-US" sz="1800" b="1" i="0" dirty="0">
              <a:effectLst/>
              <a:highlight>
                <a:srgbClr val="FFFFFF"/>
              </a:highlight>
              <a:latin typeface="Arial" panose="020B0604020202020204" pitchFamily="34" charset="0"/>
              <a:cs typeface="Arial" panose="020B0604020202020204" pitchFamily="34" charset="0"/>
            </a:endParaRPr>
          </a:p>
          <a:p>
            <a:r>
              <a:rPr lang="en-US" dirty="0">
                <a:highlight>
                  <a:srgbClr val="FFFFFF"/>
                </a:highlight>
                <a:latin typeface="system-ui"/>
              </a:rPr>
              <a:t>    </a:t>
            </a:r>
            <a:r>
              <a:rPr lang="en-US" sz="1200" b="0" i="0" dirty="0">
                <a:effectLst/>
                <a:highlight>
                  <a:srgbClr val="FFFFFF"/>
                </a:highlight>
                <a:latin typeface="Arial" panose="020B0604020202020204" pitchFamily="34" charset="0"/>
                <a:cs typeface="Arial" panose="020B0604020202020204" pitchFamily="34" charset="0"/>
              </a:rPr>
              <a:t>We can enhance the efficiency of our process by altering our approach to creating pandas </a:t>
            </a:r>
            <a:r>
              <a:rPr lang="en-US" sz="1200" b="0" i="0" dirty="0" err="1">
                <a:effectLst/>
                <a:highlight>
                  <a:srgbClr val="FFFFFF"/>
                </a:highlight>
                <a:latin typeface="Arial" panose="020B0604020202020204" pitchFamily="34" charset="0"/>
                <a:cs typeface="Arial" panose="020B0604020202020204" pitchFamily="34" charset="0"/>
              </a:rPr>
              <a:t>DataFrames</a:t>
            </a:r>
            <a:r>
              <a:rPr lang="en-US" sz="1200" b="0" i="0" dirty="0">
                <a:effectLst/>
                <a:highlight>
                  <a:srgbClr val="FFFFFF"/>
                </a:highlight>
                <a:latin typeface="Arial" panose="020B0604020202020204" pitchFamily="34" charset="0"/>
                <a:cs typeface="Arial" panose="020B0604020202020204" pitchFamily="34" charset="0"/>
              </a:rPr>
              <a:t>. Rather than adding each file to an already existing </a:t>
            </a:r>
            <a:r>
              <a:rPr lang="en-US" sz="1200" b="0" i="0" dirty="0" err="1">
                <a:effectLst/>
                <a:highlight>
                  <a:srgbClr val="FFFFFF"/>
                </a:highlight>
                <a:latin typeface="Arial" panose="020B0604020202020204" pitchFamily="34" charset="0"/>
                <a:cs typeface="Arial" panose="020B0604020202020204" pitchFamily="34" charset="0"/>
              </a:rPr>
              <a:t>DataFrame</a:t>
            </a:r>
            <a:r>
              <a:rPr lang="en-US" sz="1200" b="0" i="0" dirty="0">
                <a:effectLst/>
                <a:highlight>
                  <a:srgbClr val="FFFFFF"/>
                </a:highlight>
                <a:latin typeface="Arial" panose="020B0604020202020204" pitchFamily="34" charset="0"/>
                <a:cs typeface="Arial" panose="020B0604020202020204" pitchFamily="34" charset="0"/>
              </a:rPr>
              <a:t>, we can load each </a:t>
            </a:r>
            <a:r>
              <a:rPr lang="en-US" sz="1200" b="0" i="0" dirty="0" err="1">
                <a:effectLst/>
                <a:highlight>
                  <a:srgbClr val="FFFFFF"/>
                </a:highlight>
                <a:latin typeface="Arial" panose="020B0604020202020204" pitchFamily="34" charset="0"/>
                <a:cs typeface="Arial" panose="020B0604020202020204" pitchFamily="34" charset="0"/>
              </a:rPr>
              <a:t>DataFrame</a:t>
            </a:r>
            <a:r>
              <a:rPr lang="en-US" sz="1200" b="0" i="0" dirty="0">
                <a:effectLst/>
                <a:highlight>
                  <a:srgbClr val="FFFFFF"/>
                </a:highlight>
                <a:latin typeface="Arial" panose="020B0604020202020204" pitchFamily="34" charset="0"/>
                <a:cs typeface="Arial" panose="020B0604020202020204" pitchFamily="34" charset="0"/>
              </a:rPr>
              <a:t> separately into a list and subsequently merge the entire list into a single </a:t>
            </a:r>
            <a:r>
              <a:rPr lang="en-US" sz="1200" b="0" i="0" dirty="0" err="1">
                <a:effectLst/>
                <a:highlight>
                  <a:srgbClr val="FFFFFF"/>
                </a:highlight>
                <a:latin typeface="Arial" panose="020B0604020202020204" pitchFamily="34" charset="0"/>
                <a:cs typeface="Arial" panose="020B0604020202020204" pitchFamily="34" charset="0"/>
              </a:rPr>
              <a:t>DataFrame</a:t>
            </a:r>
            <a:r>
              <a:rPr lang="en-US" sz="1200" b="0" i="0" dirty="0">
                <a:effectLst/>
                <a:highlight>
                  <a:srgbClr val="FFFFFF"/>
                </a:highlight>
                <a:latin typeface="Arial" panose="020B0604020202020204" pitchFamily="34" charset="0"/>
                <a:cs typeface="Arial" panose="020B0604020202020204" pitchFamily="34" charset="0"/>
              </a:rPr>
              <a:t>.</a:t>
            </a:r>
          </a:p>
          <a:p>
            <a:endParaRPr lang="en-US" sz="1200"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&gt;&gt; start = </a:t>
            </a:r>
            <a:r>
              <a:rPr lang="en-US" sz="1200" i="0" dirty="0" err="1">
                <a:effectLst/>
                <a:highlight>
                  <a:srgbClr val="FFFFFF"/>
                </a:highlight>
                <a:latin typeface="Arial" panose="020B0604020202020204" pitchFamily="34" charset="0"/>
                <a:cs typeface="Arial" panose="020B0604020202020204" pitchFamily="34" charset="0"/>
              </a:rPr>
              <a:t>time.time</a:t>
            </a:r>
            <a:r>
              <a:rPr lang="en-US" sz="1200" i="0" dirty="0">
                <a:effectLst/>
                <a:highlight>
                  <a:srgbClr val="FFFFFF"/>
                </a:highlight>
                <a:latin typeface="Arial" panose="020B0604020202020204" pitchFamily="34" charset="0"/>
                <a:cs typeface="Arial" panose="020B0604020202020204" pitchFamily="34" charset="0"/>
              </a:rPr>
              <a:t>()</a:t>
            </a:r>
          </a:p>
          <a:p>
            <a:r>
              <a:rPr lang="en-US" sz="1200" i="0" dirty="0" err="1">
                <a:effectLst/>
                <a:highlight>
                  <a:srgbClr val="FFFFFF"/>
                </a:highlight>
                <a:latin typeface="Arial" panose="020B0604020202020204" pitchFamily="34" charset="0"/>
                <a:cs typeface="Arial" panose="020B0604020202020204" pitchFamily="34" charset="0"/>
              </a:rPr>
              <a:t>df</a:t>
            </a:r>
            <a:r>
              <a:rPr lang="en-US" sz="1200" i="0" dirty="0">
                <a:effectLst/>
                <a:highlight>
                  <a:srgbClr val="FFFFFF"/>
                </a:highlight>
                <a:latin typeface="Arial" panose="020B0604020202020204" pitchFamily="34" charset="0"/>
                <a:cs typeface="Arial" panose="020B0604020202020204" pitchFamily="34" charset="0"/>
              </a:rPr>
              <a:t> = []</a:t>
            </a:r>
          </a:p>
          <a:p>
            <a:r>
              <a:rPr lang="en-US" sz="1200" i="0" dirty="0">
                <a:effectLst/>
                <a:highlight>
                  <a:srgbClr val="FFFFFF"/>
                </a:highlight>
                <a:latin typeface="Arial" panose="020B0604020202020204" pitchFamily="34" charset="0"/>
                <a:cs typeface="Arial" panose="020B0604020202020204" pitchFamily="34" charset="0"/>
              </a:rPr>
              <a:t>for </a:t>
            </a:r>
            <a:r>
              <a:rPr lang="en-US" sz="1200" i="0" dirty="0" err="1">
                <a:effectLst/>
                <a:highlight>
                  <a:srgbClr val="FFFFFF"/>
                </a:highlight>
                <a:latin typeface="Arial" panose="020B0604020202020204" pitchFamily="34" charset="0"/>
                <a:cs typeface="Arial" panose="020B0604020202020204" pitchFamily="34" charset="0"/>
              </a:rPr>
              <a:t>file_number</a:t>
            </a:r>
            <a:r>
              <a:rPr lang="en-US" sz="1200" i="0" dirty="0">
                <a:effectLst/>
                <a:highlight>
                  <a:srgbClr val="FFFFFF"/>
                </a:highlight>
                <a:latin typeface="Arial" panose="020B0604020202020204" pitchFamily="34" charset="0"/>
                <a:cs typeface="Arial" panose="020B0604020202020204" pitchFamily="34" charset="0"/>
              </a:rPr>
              <a:t> in range(10): </a:t>
            </a:r>
          </a:p>
          <a:p>
            <a:r>
              <a:rPr lang="en-US" sz="1200" dirty="0">
                <a:highlight>
                  <a:srgbClr val="FFFFFF"/>
                </a:highlight>
                <a:latin typeface="Arial" panose="020B0604020202020204" pitchFamily="34" charset="0"/>
                <a:cs typeface="Arial" panose="020B0604020202020204" pitchFamily="34" charset="0"/>
              </a:rPr>
              <a:t>    </a:t>
            </a:r>
            <a:r>
              <a:rPr lang="en-US" sz="1200" i="0" dirty="0">
                <a:effectLst/>
                <a:highlight>
                  <a:srgbClr val="FFFFFF"/>
                </a:highlight>
                <a:latin typeface="Arial" panose="020B0604020202020204" pitchFamily="34" charset="0"/>
                <a:cs typeface="Arial" panose="020B0604020202020204" pitchFamily="34" charset="0"/>
              </a:rPr>
              <a:t>temp = </a:t>
            </a:r>
            <a:r>
              <a:rPr lang="en-US" sz="1200" i="0" dirty="0" err="1">
                <a:effectLst/>
                <a:highlight>
                  <a:srgbClr val="FFFFFF"/>
                </a:highlight>
                <a:latin typeface="Arial" panose="020B0604020202020204" pitchFamily="34" charset="0"/>
                <a:cs typeface="Arial" panose="020B0604020202020204" pitchFamily="34" charset="0"/>
              </a:rPr>
              <a:t>pd.read_csv</a:t>
            </a:r>
            <a:r>
              <a:rPr lang="en-US" sz="1200" i="0" dirty="0">
                <a:effectLst/>
                <a:highlight>
                  <a:srgbClr val="FFFFFF"/>
                </a:highlight>
                <a:latin typeface="Arial" panose="020B0604020202020204" pitchFamily="34" charset="0"/>
                <a:cs typeface="Arial" panose="020B0604020202020204" pitchFamily="34" charset="0"/>
              </a:rPr>
              <a:t>(</a:t>
            </a:r>
            <a:r>
              <a:rPr lang="en-US" sz="1200" i="0" dirty="0" err="1">
                <a:effectLst/>
                <a:highlight>
                  <a:srgbClr val="FFFFFF"/>
                </a:highlight>
                <a:latin typeface="Arial" panose="020B0604020202020204" pitchFamily="34" charset="0"/>
                <a:cs typeface="Arial" panose="020B0604020202020204" pitchFamily="34" charset="0"/>
              </a:rPr>
              <a:t>f”Dummy</a:t>
            </a:r>
            <a:r>
              <a:rPr lang="en-US" sz="1200" i="0" dirty="0">
                <a:effectLst/>
                <a:highlight>
                  <a:srgbClr val="FFFFFF"/>
                </a:highlight>
                <a:latin typeface="Arial" panose="020B0604020202020204" pitchFamily="34" charset="0"/>
                <a:cs typeface="Arial" panose="020B0604020202020204" pitchFamily="34" charset="0"/>
              </a:rPr>
              <a:t> {</a:t>
            </a:r>
            <a:r>
              <a:rPr lang="en-US" sz="1200" i="0" dirty="0" err="1">
                <a:effectLst/>
                <a:highlight>
                  <a:srgbClr val="FFFFFF"/>
                </a:highlight>
                <a:latin typeface="Arial" panose="020B0604020202020204" pitchFamily="34" charset="0"/>
                <a:cs typeface="Arial" panose="020B0604020202020204" pitchFamily="34" charset="0"/>
              </a:rPr>
              <a:t>file_number</a:t>
            </a:r>
            <a:r>
              <a:rPr lang="en-US" sz="1200" i="0" dirty="0">
                <a:effectLst/>
                <a:highlight>
                  <a:srgbClr val="FFFFFF"/>
                </a:highlight>
                <a:latin typeface="Arial" panose="020B0604020202020204" pitchFamily="34" charset="0"/>
                <a:cs typeface="Arial" panose="020B0604020202020204" pitchFamily="34" charset="0"/>
              </a:rPr>
              <a:t>}.csv”) </a:t>
            </a:r>
          </a:p>
          <a:p>
            <a:r>
              <a:rPr lang="en-US" sz="1200" i="0" dirty="0">
                <a:effectLst/>
                <a:highlight>
                  <a:srgbClr val="FFFFFF"/>
                </a:highlight>
                <a:latin typeface="Arial" panose="020B0604020202020204" pitchFamily="34" charset="0"/>
                <a:cs typeface="Arial" panose="020B0604020202020204" pitchFamily="34" charset="0"/>
              </a:rPr>
              <a:t>    </a:t>
            </a:r>
            <a:r>
              <a:rPr lang="en-US" sz="1200" i="0" dirty="0" err="1">
                <a:effectLst/>
                <a:highlight>
                  <a:srgbClr val="FFFFFF"/>
                </a:highlight>
                <a:latin typeface="Arial" panose="020B0604020202020204" pitchFamily="34" charset="0"/>
                <a:cs typeface="Arial" panose="020B0604020202020204" pitchFamily="34" charset="0"/>
              </a:rPr>
              <a:t>df.append</a:t>
            </a:r>
            <a:r>
              <a:rPr lang="en-US" sz="1200" i="0" dirty="0">
                <a:effectLst/>
                <a:highlight>
                  <a:srgbClr val="FFFFFF"/>
                </a:highlight>
                <a:latin typeface="Arial" panose="020B0604020202020204" pitchFamily="34" charset="0"/>
                <a:cs typeface="Arial" panose="020B0604020202020204" pitchFamily="34" charset="0"/>
              </a:rPr>
              <a:t>(temp)</a:t>
            </a:r>
            <a:r>
              <a:rPr lang="en-US" sz="1200" i="0" dirty="0" err="1">
                <a:effectLst/>
                <a:highlight>
                  <a:srgbClr val="FFFFFF"/>
                </a:highlight>
                <a:latin typeface="Arial" panose="020B0604020202020204" pitchFamily="34" charset="0"/>
                <a:cs typeface="Arial" panose="020B0604020202020204" pitchFamily="34" charset="0"/>
              </a:rPr>
              <a:t>df</a:t>
            </a:r>
            <a:r>
              <a:rPr lang="en-US" sz="1200" i="0" dirty="0">
                <a:effectLst/>
                <a:highlight>
                  <a:srgbClr val="FFFFFF"/>
                </a:highlight>
                <a:latin typeface="Arial" panose="020B0604020202020204" pitchFamily="34" charset="0"/>
                <a:cs typeface="Arial" panose="020B0604020202020204" pitchFamily="34" charset="0"/>
              </a:rPr>
              <a:t> = </a:t>
            </a:r>
            <a:r>
              <a:rPr lang="en-US" sz="1200" i="0" dirty="0" err="1">
                <a:effectLst/>
                <a:highlight>
                  <a:srgbClr val="FFFFFF"/>
                </a:highlight>
                <a:latin typeface="Arial" panose="020B0604020202020204" pitchFamily="34" charset="0"/>
                <a:cs typeface="Arial" panose="020B0604020202020204" pitchFamily="34" charset="0"/>
              </a:rPr>
              <a:t>pd.concat</a:t>
            </a:r>
            <a:r>
              <a:rPr lang="en-US" sz="1200" i="0" dirty="0">
                <a:effectLst/>
                <a:highlight>
                  <a:srgbClr val="FFFFFF"/>
                </a:highlight>
                <a:latin typeface="Arial" panose="020B0604020202020204" pitchFamily="34" charset="0"/>
                <a:cs typeface="Arial" panose="020B0604020202020204" pitchFamily="34" charset="0"/>
              </a:rPr>
              <a:t>(</a:t>
            </a:r>
            <a:r>
              <a:rPr lang="en-US" sz="1200" i="0" dirty="0" err="1">
                <a:effectLst/>
                <a:highlight>
                  <a:srgbClr val="FFFFFF"/>
                </a:highlight>
                <a:latin typeface="Arial" panose="020B0604020202020204" pitchFamily="34" charset="0"/>
                <a:cs typeface="Arial" panose="020B0604020202020204" pitchFamily="34" charset="0"/>
              </a:rPr>
              <a:t>df</a:t>
            </a:r>
            <a:r>
              <a:rPr lang="en-US" sz="1200" i="0" dirty="0">
                <a:effectLst/>
                <a:highlight>
                  <a:srgbClr val="FFFFFF"/>
                </a:highlight>
                <a:latin typeface="Arial" panose="020B0604020202020204" pitchFamily="34" charset="0"/>
                <a:cs typeface="Arial" panose="020B0604020202020204" pitchFamily="34" charset="0"/>
              </a:rPr>
              <a:t>, </a:t>
            </a:r>
            <a:r>
              <a:rPr lang="en-US" sz="1200" i="0" dirty="0" err="1">
                <a:effectLst/>
                <a:highlight>
                  <a:srgbClr val="FFFFFF"/>
                </a:highlight>
                <a:latin typeface="Arial" panose="020B0604020202020204" pitchFamily="34" charset="0"/>
                <a:cs typeface="Arial" panose="020B0604020202020204" pitchFamily="34" charset="0"/>
              </a:rPr>
              <a:t>ignore_index</a:t>
            </a:r>
            <a:r>
              <a:rPr lang="en-US" sz="1200" i="0" dirty="0">
                <a:effectLst/>
                <a:highlight>
                  <a:srgbClr val="FFFFFF"/>
                </a:highlight>
                <a:latin typeface="Arial" panose="020B0604020202020204" pitchFamily="34" charset="0"/>
                <a:cs typeface="Arial" panose="020B0604020202020204" pitchFamily="34" charset="0"/>
              </a:rPr>
              <a:t>=True)</a:t>
            </a:r>
          </a:p>
          <a:p>
            <a:endParaRPr lang="en-US" sz="1200"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     end = </a:t>
            </a:r>
            <a:r>
              <a:rPr lang="en-US" sz="1200" i="0" dirty="0" err="1">
                <a:effectLst/>
                <a:highlight>
                  <a:srgbClr val="FFFFFF"/>
                </a:highlight>
                <a:latin typeface="Arial" panose="020B0604020202020204" pitchFamily="34" charset="0"/>
                <a:cs typeface="Arial" panose="020B0604020202020204" pitchFamily="34" charset="0"/>
              </a:rPr>
              <a:t>time.time</a:t>
            </a:r>
            <a:r>
              <a:rPr lang="en-US" sz="1200" i="0" dirty="0">
                <a:effectLst/>
                <a:highlight>
                  <a:srgbClr val="FFFFFF"/>
                </a:highlight>
                <a:latin typeface="Arial" panose="020B0604020202020204" pitchFamily="34" charset="0"/>
                <a:cs typeface="Arial" panose="020B0604020202020204" pitchFamily="34" charset="0"/>
              </a:rPr>
              <a:t>()print(“CSV2:”, end — start)</a:t>
            </a:r>
          </a:p>
          <a:p>
            <a:endParaRPr lang="en-US" dirty="0"/>
          </a:p>
        </p:txBody>
      </p:sp>
      <p:sp>
        <p:nvSpPr>
          <p:cNvPr id="18" name="TextBox 17">
            <a:extLst>
              <a:ext uri="{FF2B5EF4-FFF2-40B4-BE49-F238E27FC236}">
                <a16:creationId xmlns:a16="http://schemas.microsoft.com/office/drawing/2014/main" id="{371E8A23-6699-30EA-CB5D-1B9F7B7DFFF1}"/>
              </a:ext>
            </a:extLst>
          </p:cNvPr>
          <p:cNvSpPr txBox="1"/>
          <p:nvPr/>
        </p:nvSpPr>
        <p:spPr>
          <a:xfrm>
            <a:off x="6174658" y="1927086"/>
            <a:ext cx="5565057" cy="200054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4. </a:t>
            </a:r>
            <a:r>
              <a:rPr lang="en-US" sz="2000" b="1" i="0" dirty="0">
                <a:effectLst/>
                <a:highlight>
                  <a:srgbClr val="FFFFFF"/>
                </a:highlight>
                <a:latin typeface="Arial" panose="020B0604020202020204" pitchFamily="34" charset="0"/>
                <a:cs typeface="Arial" panose="020B0604020202020204" pitchFamily="34" charset="0"/>
              </a:rPr>
              <a:t>Joblib</a:t>
            </a:r>
          </a:p>
          <a:p>
            <a:endParaRPr lang="en-US" sz="2000" b="1" i="0" dirty="0">
              <a:effectLst/>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The Joblib module in Python is primarily utilized for parallel task execution through Pipelines, as opposed to sequential execution. By leveraging all available cores in the user's device, Joblib enables users to maximize their device's capabilities and expedite the process.</a:t>
            </a:r>
          </a:p>
          <a:p>
            <a:endParaRPr lang="en-US" sz="1200" i="0" dirty="0">
              <a:effectLst/>
              <a:highlight>
                <a:srgbClr val="FFFFFF"/>
              </a:highlight>
              <a:latin typeface="Arial" panose="020B0604020202020204" pitchFamily="34" charset="0"/>
              <a:cs typeface="Arial" panose="020B0604020202020204" pitchFamily="34" charset="0"/>
            </a:endParaRPr>
          </a:p>
          <a:p>
            <a:r>
              <a:rPr lang="en-US" sz="1200" b="0" i="1" dirty="0">
                <a:solidFill>
                  <a:srgbClr val="273239"/>
                </a:solidFill>
                <a:effectLst/>
                <a:highlight>
                  <a:srgbClr val="F9F9F9"/>
                </a:highlight>
                <a:latin typeface="Arial" panose="020B0604020202020204" pitchFamily="34" charset="0"/>
                <a:cs typeface="Arial" panose="020B0604020202020204" pitchFamily="34" charset="0"/>
              </a:rPr>
              <a:t>&gt;&gt; !pip install </a:t>
            </a:r>
            <a:r>
              <a:rPr lang="en-US" sz="1200" b="0" i="1" dirty="0" err="1">
                <a:solidFill>
                  <a:srgbClr val="273239"/>
                </a:solidFill>
                <a:effectLst/>
                <a:highlight>
                  <a:srgbClr val="F9F9F9"/>
                </a:highlight>
                <a:latin typeface="Arial" panose="020B0604020202020204" pitchFamily="34" charset="0"/>
                <a:cs typeface="Arial" panose="020B0604020202020204" pitchFamily="34" charset="0"/>
              </a:rPr>
              <a:t>joblib</a:t>
            </a:r>
            <a:endParaRPr lang="en-US" sz="1200" i="0" dirty="0">
              <a:effectLst/>
              <a:highlight>
                <a:srgbClr val="FFFFFF"/>
              </a:highlight>
              <a:latin typeface="Arial" panose="020B0604020202020204" pitchFamily="34" charset="0"/>
              <a:cs typeface="Arial" panose="020B0604020202020204" pitchFamily="34" charset="0"/>
            </a:endParaRPr>
          </a:p>
          <a:p>
            <a:endParaRPr lang="en-US" sz="1200" dirty="0"/>
          </a:p>
        </p:txBody>
      </p:sp>
      <p:sp>
        <p:nvSpPr>
          <p:cNvPr id="2" name="TextBox 1">
            <a:extLst>
              <a:ext uri="{FF2B5EF4-FFF2-40B4-BE49-F238E27FC236}">
                <a16:creationId xmlns:a16="http://schemas.microsoft.com/office/drawing/2014/main" id="{7E4B1C84-E615-1C0A-4248-A08A73FC17BC}"/>
              </a:ext>
            </a:extLst>
          </p:cNvPr>
          <p:cNvSpPr txBox="1"/>
          <p:nvPr/>
        </p:nvSpPr>
        <p:spPr>
          <a:xfrm>
            <a:off x="6253315" y="4401350"/>
            <a:ext cx="4959886" cy="184665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a:t>
            </a:r>
            <a:r>
              <a:rPr lang="en-US" sz="2000" b="1" i="0" dirty="0">
                <a:effectLst/>
                <a:highlight>
                  <a:srgbClr val="FFFFFF"/>
                </a:highlight>
                <a:latin typeface="Arial" panose="020B0604020202020204" pitchFamily="34" charset="0"/>
                <a:cs typeface="Arial" panose="020B0604020202020204" pitchFamily="34" charset="0"/>
              </a:rPr>
              <a:t> use pickle</a:t>
            </a:r>
          </a:p>
          <a:p>
            <a:endParaRPr lang="en-US" sz="2000" b="1"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Python's pickle module is mainly utilized for serializing and deserializing Python object structures. Essentially, it involves converting a Python object into a byte stream for storage in a file/database, persistence of program state between sessions, or transmission of data across a network.</a:t>
            </a:r>
          </a:p>
          <a:p>
            <a:endParaRPr lang="en-US" dirty="0"/>
          </a:p>
        </p:txBody>
      </p:sp>
    </p:spTree>
    <p:extLst>
      <p:ext uri="{BB962C8B-B14F-4D97-AF65-F5344CB8AC3E}">
        <p14:creationId xmlns:p14="http://schemas.microsoft.com/office/powerpoint/2010/main" val="266210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4598E4EB-973B-927E-B13F-9025497AC14C}"/>
              </a:ext>
            </a:extLst>
          </p:cNvPr>
          <p:cNvSpPr txBox="1"/>
          <p:nvPr/>
        </p:nvSpPr>
        <p:spPr>
          <a:xfrm>
            <a:off x="442452" y="619432"/>
            <a:ext cx="5810863" cy="707886"/>
          </a:xfrm>
          <a:prstGeom prst="rect">
            <a:avLst/>
          </a:prstGeom>
          <a:noFill/>
        </p:spPr>
        <p:txBody>
          <a:bodyPr wrap="square" rtlCol="0">
            <a:spAutoFit/>
          </a:bodyPr>
          <a:lstStyle/>
          <a:p>
            <a:r>
              <a:rPr lang="en-US" sz="2000" b="1" dirty="0"/>
              <a:t>5. </a:t>
            </a:r>
            <a:r>
              <a:rPr lang="en-US" sz="2000" b="1" i="0" dirty="0">
                <a:effectLst/>
                <a:highlight>
                  <a:srgbClr val="FFFFFF"/>
                </a:highlight>
                <a:latin typeface="system-ui"/>
              </a:rPr>
              <a:t>Priority to Local Variables</a:t>
            </a:r>
          </a:p>
          <a:p>
            <a:endParaRPr lang="en-US" sz="2000" b="1" dirty="0"/>
          </a:p>
        </p:txBody>
      </p:sp>
      <p:sp>
        <p:nvSpPr>
          <p:cNvPr id="5" name="TextBox 4">
            <a:extLst>
              <a:ext uri="{FF2B5EF4-FFF2-40B4-BE49-F238E27FC236}">
                <a16:creationId xmlns:a16="http://schemas.microsoft.com/office/drawing/2014/main" id="{4013A7A4-C283-E8D3-9CE9-044280BD2CED}"/>
              </a:ext>
            </a:extLst>
          </p:cNvPr>
          <p:cNvSpPr txBox="1"/>
          <p:nvPr/>
        </p:nvSpPr>
        <p:spPr>
          <a:xfrm>
            <a:off x="442453" y="1130710"/>
            <a:ext cx="4739148" cy="3046988"/>
          </a:xfrm>
          <a:prstGeom prst="rect">
            <a:avLst/>
          </a:prstGeom>
          <a:noFill/>
        </p:spPr>
        <p:txBody>
          <a:bodyPr wrap="square" rtlCol="0">
            <a:spAutoFit/>
          </a:bodyPr>
          <a:lstStyle/>
          <a:p>
            <a:pPr algn="l"/>
            <a:r>
              <a:rPr lang="en-US" sz="1200" b="0" i="0" dirty="0">
                <a:solidFill>
                  <a:srgbClr val="000000"/>
                </a:solidFill>
                <a:effectLst/>
                <a:highlight>
                  <a:srgbClr val="F4F5F6"/>
                </a:highlight>
                <a:latin typeface="Arial" panose="020B0604020202020204" pitchFamily="34" charset="0"/>
                <a:cs typeface="Arial" panose="020B0604020202020204" pitchFamily="34" charset="0"/>
              </a:rPr>
              <a:t>The local variable holds priority within its scope, overshadowing the global variable's value within the particular code block or function.</a:t>
            </a:r>
          </a:p>
          <a:p>
            <a:pPr algn="l"/>
            <a:endParaRPr lang="en-US" sz="1200" dirty="0">
              <a:highlight>
                <a:srgbClr val="F4F5F6"/>
              </a:highlight>
              <a:latin typeface="Arial" panose="020B0604020202020204" pitchFamily="34" charset="0"/>
              <a:cs typeface="Arial" panose="020B0604020202020204" pitchFamily="34" charset="0"/>
            </a:endParaRPr>
          </a:p>
          <a:p>
            <a:pPr algn="l"/>
            <a:r>
              <a:rPr lang="en-US" sz="1200" dirty="0" err="1">
                <a:highlight>
                  <a:srgbClr val="F4F5F6"/>
                </a:highlight>
                <a:latin typeface="Arial" panose="020B0604020202020204" pitchFamily="34" charset="0"/>
                <a:cs typeface="Arial" panose="020B0604020202020204" pitchFamily="34" charset="0"/>
              </a:rPr>
              <a:t>Eg.</a:t>
            </a:r>
            <a:r>
              <a:rPr lang="en-US" sz="1200" dirty="0">
                <a:highlight>
                  <a:srgbClr val="F4F5F6"/>
                </a:highlight>
                <a:latin typeface="Arial" panose="020B0604020202020204" pitchFamily="34" charset="0"/>
                <a:cs typeface="Arial" panose="020B0604020202020204" pitchFamily="34" charset="0"/>
              </a:rPr>
              <a:t> </a:t>
            </a:r>
          </a:p>
          <a:p>
            <a:pPr algn="l"/>
            <a:r>
              <a:rPr lang="en-US" sz="1200" dirty="0">
                <a:highlight>
                  <a:srgbClr val="F4F5F6"/>
                </a:highlight>
                <a:latin typeface="Arial" panose="020B0604020202020204" pitchFamily="34" charset="0"/>
                <a:cs typeface="Arial" panose="020B0604020202020204" pitchFamily="34" charset="0"/>
              </a:rPr>
              <a:t># declare global variable</a:t>
            </a:r>
          </a:p>
          <a:p>
            <a:pPr algn="l"/>
            <a:r>
              <a:rPr lang="en-US" sz="1200" dirty="0">
                <a:highlight>
                  <a:srgbClr val="F4F5F6"/>
                </a:highlight>
                <a:latin typeface="Arial" panose="020B0604020202020204" pitchFamily="34" charset="0"/>
                <a:cs typeface="Arial" panose="020B0604020202020204" pitchFamily="34" charset="0"/>
              </a:rPr>
              <a:t>message = 'Hello'</a:t>
            </a:r>
          </a:p>
          <a:p>
            <a:pPr algn="l"/>
            <a:r>
              <a:rPr lang="en-US" sz="1200" dirty="0">
                <a:latin typeface="Arial" panose="020B0604020202020204" pitchFamily="34" charset="0"/>
                <a:cs typeface="Arial" panose="020B0604020202020204" pitchFamily="34" charset="0"/>
              </a:rPr>
              <a:t>def greet():</a:t>
            </a:r>
          </a:p>
          <a:p>
            <a:pPr algn="l"/>
            <a:r>
              <a:rPr lang="en-US" sz="1200" dirty="0">
                <a:latin typeface="Arial" panose="020B0604020202020204" pitchFamily="34" charset="0"/>
                <a:cs typeface="Arial" panose="020B0604020202020204" pitchFamily="34" charset="0"/>
              </a:rPr>
              <a:t>    # declare local variable</a:t>
            </a:r>
          </a:p>
          <a:p>
            <a:pPr algn="l"/>
            <a:r>
              <a:rPr lang="en-US" sz="1200" dirty="0">
                <a:latin typeface="Arial" panose="020B0604020202020204" pitchFamily="34" charset="0"/>
                <a:cs typeface="Arial" panose="020B0604020202020204" pitchFamily="34" charset="0"/>
              </a:rPr>
              <a:t>    print('Local', message)</a:t>
            </a: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greet()</a:t>
            </a:r>
          </a:p>
          <a:p>
            <a:pPr algn="l"/>
            <a:r>
              <a:rPr lang="en-US" sz="1200" dirty="0">
                <a:latin typeface="Arial" panose="020B0604020202020204" pitchFamily="34" charset="0"/>
                <a:cs typeface="Arial" panose="020B0604020202020204" pitchFamily="34" charset="0"/>
              </a:rPr>
              <a:t>print('Global', message)</a:t>
            </a: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O/P: Local Hello</a:t>
            </a:r>
          </a:p>
          <a:p>
            <a:pPr algn="l"/>
            <a:r>
              <a:rPr lang="en-US" sz="1200" dirty="0">
                <a:latin typeface="Arial" panose="020B0604020202020204" pitchFamily="34" charset="0"/>
                <a:cs typeface="Arial" panose="020B0604020202020204" pitchFamily="34" charset="0"/>
              </a:rPr>
              <a:t>       Global Hello</a:t>
            </a:r>
          </a:p>
          <a:p>
            <a:pPr algn="l"/>
            <a:endParaRPr lang="en-US"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94313D8-AA6A-61C9-B874-F338A80EBF02}"/>
              </a:ext>
            </a:extLst>
          </p:cNvPr>
          <p:cNvSpPr txBox="1"/>
          <p:nvPr/>
        </p:nvSpPr>
        <p:spPr>
          <a:xfrm>
            <a:off x="6412027" y="619432"/>
            <a:ext cx="4109884" cy="61555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a:t>
            </a:r>
            <a:r>
              <a:rPr lang="en-US" sz="2000" b="1" i="0" dirty="0">
                <a:effectLst/>
                <a:highlight>
                  <a:srgbClr val="FFFFFF"/>
                </a:highlight>
                <a:latin typeface="Arial" panose="020B0604020202020204" pitchFamily="34" charset="0"/>
                <a:cs typeface="Arial" panose="020B0604020202020204" pitchFamily="34" charset="0"/>
              </a:rPr>
              <a:t>"[]" instead of "list()" </a:t>
            </a:r>
          </a:p>
          <a:p>
            <a:endParaRPr lang="en-US" dirty="0"/>
          </a:p>
        </p:txBody>
      </p:sp>
      <p:sp>
        <p:nvSpPr>
          <p:cNvPr id="10" name="TextBox 9">
            <a:extLst>
              <a:ext uri="{FF2B5EF4-FFF2-40B4-BE49-F238E27FC236}">
                <a16:creationId xmlns:a16="http://schemas.microsoft.com/office/drawing/2014/main" id="{40F68902-4F7A-5F28-F420-B48CA1EFAA67}"/>
              </a:ext>
            </a:extLst>
          </p:cNvPr>
          <p:cNvSpPr txBox="1"/>
          <p:nvPr/>
        </p:nvSpPr>
        <p:spPr>
          <a:xfrm>
            <a:off x="6764594" y="1219200"/>
            <a:ext cx="4896463" cy="1600438"/>
          </a:xfrm>
          <a:prstGeom prst="rect">
            <a:avLst/>
          </a:prstGeom>
          <a:noFill/>
        </p:spPr>
        <p:txBody>
          <a:bodyPr wrap="square" rtlCol="0">
            <a:spAutoFit/>
          </a:bodyPr>
          <a:lstStyle/>
          <a:p>
            <a:r>
              <a:rPr lang="en-US" sz="1200" b="1" dirty="0">
                <a:solidFill>
                  <a:srgbClr val="4D5156"/>
                </a:solidFill>
                <a:highlight>
                  <a:srgbClr val="FFFFFF"/>
                </a:highlight>
                <a:latin typeface="Arial" panose="020B0604020202020204" pitchFamily="34" charset="0"/>
                <a:cs typeface="Arial" panose="020B0604020202020204" pitchFamily="34" charset="0"/>
              </a:rPr>
              <a:t>T</a:t>
            </a:r>
            <a:r>
              <a:rPr lang="en-US" sz="1200" b="1" i="0" dirty="0">
                <a:solidFill>
                  <a:srgbClr val="4D5156"/>
                </a:solidFill>
                <a:effectLst/>
                <a:highlight>
                  <a:srgbClr val="FFFFFF"/>
                </a:highlight>
                <a:latin typeface="Arial" panose="020B0604020202020204" pitchFamily="34" charset="0"/>
                <a:cs typeface="Arial" panose="020B0604020202020204" pitchFamily="34" charset="0"/>
              </a:rPr>
              <a:t>he difference between () and [] in Python</a:t>
            </a:r>
          </a:p>
          <a:p>
            <a:r>
              <a:rPr lang="en-US" sz="1200" b="1" i="0" dirty="0">
                <a:solidFill>
                  <a:srgbClr val="4D5156"/>
                </a:solidFill>
                <a:effectLst/>
                <a:highlight>
                  <a:srgbClr val="FFFFFF"/>
                </a:highlight>
                <a:latin typeface="Arial" panose="020B0604020202020204" pitchFamily="34" charset="0"/>
                <a:cs typeface="Arial" panose="020B0604020202020204" pitchFamily="34" charset="0"/>
              </a:rPr>
              <a:t> </a:t>
            </a:r>
          </a:p>
          <a:p>
            <a:r>
              <a:rPr lang="en-US" sz="1200" b="0" i="0" dirty="0">
                <a:solidFill>
                  <a:srgbClr val="4D5156"/>
                </a:solidFill>
                <a:effectLst/>
                <a:highlight>
                  <a:srgbClr val="FFFFFF"/>
                </a:highlight>
                <a:latin typeface="Arial" panose="020B0604020202020204" pitchFamily="34" charset="0"/>
                <a:cs typeface="Arial" panose="020B0604020202020204" pitchFamily="34" charset="0"/>
              </a:rPr>
              <a:t>Using () creates a tuple which is an immutable list, meaning once it is created you cannot add, change, or remove elements from the tuple. Using [] creates a list that works like an array or vector from other languages.</a:t>
            </a:r>
          </a:p>
          <a:p>
            <a:r>
              <a:rPr lang="en-US" sz="1200" dirty="0">
                <a:solidFill>
                  <a:srgbClr val="4D5156"/>
                </a:solidFill>
                <a:highlight>
                  <a:srgbClr val="FFFFFF"/>
                </a:highlight>
                <a:latin typeface="Arial" panose="020B0604020202020204" pitchFamily="34" charset="0"/>
                <a:cs typeface="Arial" panose="020B0604020202020204" pitchFamily="34" charset="0"/>
              </a:rPr>
              <a:t>Syntax:</a:t>
            </a:r>
          </a:p>
          <a:p>
            <a:endParaRPr lang="en-US" dirty="0">
              <a:latin typeface="Arial" panose="020B0604020202020204" pitchFamily="34" charset="0"/>
              <a:cs typeface="Arial" panose="020B0604020202020204" pitchFamily="34" charset="0"/>
            </a:endParaRPr>
          </a:p>
        </p:txBody>
      </p:sp>
      <p:sp>
        <p:nvSpPr>
          <p:cNvPr id="11" name="Rectangle 7">
            <a:extLst>
              <a:ext uri="{FF2B5EF4-FFF2-40B4-BE49-F238E27FC236}">
                <a16:creationId xmlns:a16="http://schemas.microsoft.com/office/drawing/2014/main" id="{10A85EDF-96BC-BCD4-91EB-88B0E884F9FB}"/>
              </a:ext>
            </a:extLst>
          </p:cNvPr>
          <p:cNvSpPr>
            <a:spLocks noChangeArrowheads="1"/>
          </p:cNvSpPr>
          <p:nvPr/>
        </p:nvSpPr>
        <p:spPr bwMode="auto">
          <a:xfrm>
            <a:off x="7020232" y="2604194"/>
            <a:ext cx="38640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&gt;&gt; </a:t>
            </a:r>
            <a:r>
              <a:rPr kumimoji="0" lang="en-US" altLang="en-US" sz="1200" b="0" i="0" u="none" strike="noStrike" cap="none" normalizeH="0" baseline="0" dirty="0" err="1">
                <a:ln>
                  <a:noFill/>
                </a:ln>
                <a:solidFill>
                  <a:srgbClr val="0C0D0E"/>
                </a:solidFill>
                <a:effectLst/>
                <a:latin typeface="Arial" panose="020B0604020202020204" pitchFamily="34" charset="0"/>
                <a:cs typeface="Arial" panose="020B0604020202020204" pitchFamily="34" charset="0"/>
              </a:rPr>
              <a:t>timeit</a:t>
            </a: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0.040084982867934334</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C0D0E"/>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 &gt;&gt; </a:t>
            </a:r>
            <a:r>
              <a:rPr kumimoji="0" lang="en-US" altLang="en-US" sz="1200" b="0" i="0" u="none" strike="noStrike" cap="none" normalizeH="0" baseline="0" dirty="0" err="1">
                <a:ln>
                  <a:noFill/>
                </a:ln>
                <a:solidFill>
                  <a:srgbClr val="0C0D0E"/>
                </a:solidFill>
                <a:effectLst/>
                <a:latin typeface="Arial" panose="020B0604020202020204" pitchFamily="34" charset="0"/>
                <a:cs typeface="Arial" panose="020B0604020202020204" pitchFamily="34" charset="0"/>
              </a:rPr>
              <a:t>timeit</a:t>
            </a: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("list()")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C0D0E"/>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 0.17704233359267718</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6C2B1002-5540-8827-28A3-6A2700496F77}"/>
              </a:ext>
            </a:extLst>
          </p:cNvPr>
          <p:cNvSpPr txBox="1"/>
          <p:nvPr/>
        </p:nvSpPr>
        <p:spPr>
          <a:xfrm>
            <a:off x="442452" y="3893574"/>
            <a:ext cx="5112774" cy="2400657"/>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 </a:t>
            </a:r>
            <a:r>
              <a:rPr lang="en-US" sz="2000" b="1" i="0" dirty="0">
                <a:effectLst/>
                <a:highlight>
                  <a:srgbClr val="FFFFFF"/>
                </a:highlight>
                <a:latin typeface="Arial" panose="020B0604020202020204" pitchFamily="34" charset="0"/>
                <a:cs typeface="Arial" panose="020B0604020202020204" pitchFamily="34" charset="0"/>
              </a:rPr>
              <a:t>Set Instead of a List</a:t>
            </a:r>
          </a:p>
          <a:p>
            <a:endParaRPr lang="en-US" sz="1800" b="1" i="0" dirty="0">
              <a:effectLst/>
              <a:highlight>
                <a:srgbClr val="FFFFFF"/>
              </a:highlight>
              <a:latin typeface="Arial" panose="020B0604020202020204" pitchFamily="34" charset="0"/>
              <a:cs typeface="Arial" panose="020B0604020202020204" pitchFamily="34" charset="0"/>
            </a:endParaRPr>
          </a:p>
          <a:p>
            <a:r>
              <a:rPr lang="en-US" dirty="0">
                <a:highlight>
                  <a:srgbClr val="FFFFFF"/>
                </a:highlight>
                <a:latin typeface="system-ui"/>
              </a:rPr>
              <a:t>    S</a:t>
            </a:r>
            <a:r>
              <a:rPr lang="en-US" b="0" i="0" dirty="0">
                <a:effectLst/>
                <a:highlight>
                  <a:srgbClr val="FFFFFF"/>
                </a:highlight>
                <a:latin typeface="system-ui"/>
              </a:rPr>
              <a:t>ets in Python are implemented as hash tables, and have an average time complexity of O(1).</a:t>
            </a:r>
          </a:p>
          <a:p>
            <a:r>
              <a:rPr lang="en-US" b="0" i="0" dirty="0">
                <a:effectLst/>
                <a:highlight>
                  <a:srgbClr val="FFFFFF"/>
                </a:highlight>
                <a:latin typeface="system-ui"/>
              </a:rPr>
              <a:t>In lists, membership testing is performed by iterating over each element until the desired element is found or the end of the list is reached. This process has a time complexity of O(n), where n is the number of elements in the list.</a:t>
            </a:r>
          </a:p>
          <a:p>
            <a:endParaRPr lang="en-US" b="1" i="0" dirty="0">
              <a:effectLst/>
              <a:highlight>
                <a:srgbClr val="FFFFFF"/>
              </a:highlight>
              <a:latin typeface="system-ui"/>
            </a:endParaRPr>
          </a:p>
          <a:p>
            <a:endParaRPr lang="en-US" dirty="0"/>
          </a:p>
        </p:txBody>
      </p:sp>
      <p:sp>
        <p:nvSpPr>
          <p:cNvPr id="14" name="TextBox 13">
            <a:extLst>
              <a:ext uri="{FF2B5EF4-FFF2-40B4-BE49-F238E27FC236}">
                <a16:creationId xmlns:a16="http://schemas.microsoft.com/office/drawing/2014/main" id="{8D2F3671-BF15-4AA4-D266-DF650698F57B}"/>
              </a:ext>
            </a:extLst>
          </p:cNvPr>
          <p:cNvSpPr txBox="1"/>
          <p:nvPr/>
        </p:nvSpPr>
        <p:spPr>
          <a:xfrm>
            <a:off x="6096000" y="3868688"/>
            <a:ext cx="5565057"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4. </a:t>
            </a:r>
            <a:r>
              <a:rPr lang="en-US" sz="2000" b="1" i="0" dirty="0">
                <a:effectLst/>
                <a:highlight>
                  <a:srgbClr val="FFFFFF"/>
                </a:highlight>
                <a:latin typeface="Arial" panose="020B0604020202020204" pitchFamily="34" charset="0"/>
                <a:cs typeface="Arial" panose="020B0604020202020204" pitchFamily="34" charset="0"/>
              </a:rPr>
              <a:t>Comprehensions Instead of For Loops</a:t>
            </a:r>
          </a:p>
          <a:p>
            <a:endParaRPr lang="en-US" sz="1200"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 Utilizing a for loop is a frequently used method for iterating through a list. Conversely, list comprehension offers a more efficient approach to list iteration as it necessitates fewer lines of code. List comprehension consumes less computational resources compared to a loop due to its compact nature and concise code structure.</a:t>
            </a:r>
          </a:p>
          <a:p>
            <a:endParaRPr lang="en-US" sz="1200" dirty="0">
              <a:highlight>
                <a:srgbClr val="F4F5F6"/>
              </a:highlight>
              <a:latin typeface="Arial" panose="020B0604020202020204" pitchFamily="34" charset="0"/>
              <a:cs typeface="Arial" panose="020B0604020202020204" pitchFamily="34" charset="0"/>
            </a:endParaRPr>
          </a:p>
          <a:p>
            <a:r>
              <a:rPr lang="en-US" sz="1200" i="0" dirty="0">
                <a:solidFill>
                  <a:srgbClr val="000000"/>
                </a:solidFill>
                <a:effectLst/>
                <a:highlight>
                  <a:srgbClr val="F4F5F6"/>
                </a:highlight>
                <a:latin typeface="Arial" panose="020B0604020202020204" pitchFamily="34" charset="0"/>
                <a:cs typeface="Arial" panose="020B0604020202020204" pitchFamily="34" charset="0"/>
              </a:rPr>
              <a:t>&gt;&gt; </a:t>
            </a:r>
            <a:r>
              <a:rPr lang="en-US" sz="1200" i="1" dirty="0">
                <a:solidFill>
                  <a:srgbClr val="273239"/>
                </a:solidFill>
                <a:effectLst/>
                <a:highlight>
                  <a:srgbClr val="F9F9F9"/>
                </a:highlight>
                <a:latin typeface="Arial" panose="020B0604020202020204" pitchFamily="34" charset="0"/>
                <a:cs typeface="Arial" panose="020B0604020202020204" pitchFamily="34" charset="0"/>
              </a:rPr>
              <a:t>Syntax: newList = [ expression(element) for element in oldList if condition ] </a:t>
            </a:r>
            <a:endParaRPr lang="en-US" sz="1200" i="0" dirty="0">
              <a:solidFill>
                <a:srgbClr val="000000"/>
              </a:solidFill>
              <a:effectLst/>
              <a:highlight>
                <a:srgbClr val="F4F5F6"/>
              </a:highlight>
              <a:latin typeface="Arial" panose="020B0604020202020204" pitchFamily="34" charset="0"/>
              <a:cs typeface="Arial" panose="020B0604020202020204" pitchFamily="34" charset="0"/>
            </a:endParaRPr>
          </a:p>
          <a:p>
            <a:endParaRPr lang="en-US" sz="1200" i="0" dirty="0">
              <a:effectLst/>
              <a:highlight>
                <a:srgbClr val="FFFFFF"/>
              </a:highlight>
              <a:latin typeface="Arial" panose="020B0604020202020204" pitchFamily="34" charset="0"/>
              <a:cs typeface="Arial" panose="020B0604020202020204" pitchFamily="34" charset="0"/>
            </a:endParaRPr>
          </a:p>
          <a:p>
            <a:endParaRPr lang="en-US" sz="1200" dirty="0"/>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
        <p:nvSpPr>
          <p:cNvPr id="4" name="TextBox 3">
            <a:extLst>
              <a:ext uri="{FF2B5EF4-FFF2-40B4-BE49-F238E27FC236}">
                <a16:creationId xmlns:a16="http://schemas.microsoft.com/office/drawing/2014/main" id="{4569149D-84B7-8D01-5A3C-66CCA5A96C05}"/>
              </a:ext>
            </a:extLst>
          </p:cNvPr>
          <p:cNvSpPr txBox="1"/>
          <p:nvPr/>
        </p:nvSpPr>
        <p:spPr>
          <a:xfrm>
            <a:off x="491613" y="5604387"/>
            <a:ext cx="7315200" cy="523220"/>
          </a:xfrm>
          <a:prstGeom prst="rect">
            <a:avLst/>
          </a:prstGeom>
          <a:noFill/>
        </p:spPr>
        <p:txBody>
          <a:bodyPr wrap="square" rtlCol="0">
            <a:spAutoFit/>
          </a:bodyPr>
          <a:lstStyle/>
          <a:p>
            <a:r>
              <a:rPr lang="en-US" dirty="0" err="1"/>
              <a:t>Github</a:t>
            </a:r>
            <a:r>
              <a:rPr lang="en-US" dirty="0"/>
              <a:t>: https://github.com/ds-stratgic-work/Excel-Read-File-Tricks.git</a:t>
            </a:r>
          </a:p>
          <a:p>
            <a:r>
              <a:rPr lang="en-US"/>
              <a:t> </a:t>
            </a:r>
          </a:p>
        </p:txBody>
      </p:sp>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4274</TotalTime>
  <Words>838</Words>
  <Application>Microsoft Office PowerPoint</Application>
  <PresentationFormat>Widescreen</PresentationFormat>
  <Paragraphs>78</Paragraphs>
  <Slides>5</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1" baseType="lpstr">
      <vt:lpstr>Arial</vt:lpstr>
      <vt:lpstr>Calibri</vt:lpstr>
      <vt:lpstr>system-ui</vt:lpstr>
      <vt:lpstr>Trebuchet MS</vt:lpstr>
      <vt:lpstr>1_Office Theme</vt:lpstr>
      <vt:lpstr>think-cell Slide</vt:lpstr>
      <vt:lpstr>PowerPoint Presentation</vt:lpstr>
      <vt:lpstr>Python users often use Excel files to store and retrieve data, as it is a preferred format for data sharing among business professionals. However, working with Excel files in Python can be slow and inefficient. To overcome this issue, we have compiled a list of five alternative methods for loading data in Python, which can significantly improve data processing speed. By implementing these techniques, we can expect lightning-fast data processing, with an acceleration of up to 3 orders in magnitude.  Consider a scenario where we aim to import 10 Excel files containing 30000 rows and 31 columns each, resulting in a total size of approximately 80MB. This serves as a typical example of where we need to load transactional data from an ERP system (SAP) into Python for further analysis.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cp:revision>
  <dcterms:created xsi:type="dcterms:W3CDTF">2022-04-11T12:34:12Z</dcterms:created>
  <dcterms:modified xsi:type="dcterms:W3CDTF">2024-05-13T05:15:47Z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